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9144000" cy="6858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002"/>
    <a:srgbClr val="21FF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11"/>
    <p:restoredTop sz="94595"/>
  </p:normalViewPr>
  <p:slideViewPr>
    <p:cSldViewPr snapToGrid="0" snapToObjects="1">
      <p:cViewPr>
        <p:scale>
          <a:sx n="100" d="100"/>
          <a:sy n="100" d="100"/>
        </p:scale>
        <p:origin x="-1770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51E30-3308-5B48-A520-A3B5974BBE04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E3BAB-E020-5E44-8092-9157FC22C1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02261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29602-AFA6-E148-A413-8702BED1C785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8B87C-7ABF-F24E-9B20-8B72C0734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76866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35E-4608-B04E-9DB0-C4A72C7F64FD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268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CD08-4A61-1D4D-8B0C-913D87048FC3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597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FC39-9437-B94C-8E33-FC3E086282F8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3127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F988-58C8-4444-8BD1-5058EE190314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932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EB8A-3E73-D946-A75E-E13312E3687A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971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-1" y="712550"/>
            <a:ext cx="9144001" cy="93471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773206"/>
            <a:ext cx="8229600" cy="739589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1735"/>
            <a:ext cx="8229600" cy="4344428"/>
          </a:xfrm>
        </p:spPr>
        <p:txBody>
          <a:bodyPr/>
          <a:lstStyle/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044B-D87B-3B43-A59E-35E072DB0003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8347" y="1"/>
            <a:ext cx="4658132" cy="672353"/>
          </a:xfrm>
          <a:prstGeom prst="rect">
            <a:avLst/>
          </a:prstGeom>
        </p:spPr>
      </p:pic>
      <p:pic>
        <p:nvPicPr>
          <p:cNvPr id="16" name="Изображение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19800" y="44827"/>
            <a:ext cx="2666009" cy="59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302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-1" y="712550"/>
            <a:ext cx="9144001" cy="93471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773206"/>
            <a:ext cx="8229600" cy="739589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1735"/>
            <a:ext cx="8229600" cy="4344428"/>
          </a:xfrm>
        </p:spPr>
        <p:txBody>
          <a:bodyPr/>
          <a:lstStyle/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044B-D87B-3B43-A59E-35E072DB0003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Изображение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41" y="1"/>
            <a:ext cx="2772835" cy="71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879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-1" y="690139"/>
            <a:ext cx="9144001" cy="934715"/>
          </a:xfrm>
          <a:prstGeom prst="rect">
            <a:avLst/>
          </a:prstGeom>
          <a:solidFill>
            <a:srgbClr val="FCD5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773206"/>
            <a:ext cx="8229600" cy="739589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1735"/>
            <a:ext cx="8229600" cy="4344428"/>
          </a:xfrm>
        </p:spPr>
        <p:txBody>
          <a:bodyPr/>
          <a:lstStyle/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2EE4-03F1-6E4C-91A3-562C9C9BEB2B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4"/>
            <a:ext cx="9144000" cy="672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690139"/>
            <a:ext cx="914400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8347" y="1"/>
            <a:ext cx="4658132" cy="67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627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A056-2CD7-654D-9FF6-25FDC2CC35E4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582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ACCE-63AB-0340-86B8-8D4D87CA2B8C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148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2C31-D257-0B4C-9720-D4FEC650C6FB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584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C2A9-7F91-A64F-A83D-853B89763FDD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55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438B-3FF5-D44D-B0F5-A3015F43F9A3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перевод Е.Шаповаловой, 2018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6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8A2A5-1569-DC49-B46B-EE59E194C925}" type="datetime1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перевод Е.Шаповаловой, 2018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6F19A-3CC4-8443-AEA2-16A16141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98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810883"/>
            <a:ext cx="8229600" cy="739589"/>
          </a:xfrm>
        </p:spPr>
        <p:txBody>
          <a:bodyPr/>
          <a:lstStyle/>
          <a:p>
            <a:r>
              <a:rPr lang="ru-RU" sz="2400" b="1" dirty="0"/>
              <a:t>Сертификационные требования </a:t>
            </a:r>
            <a:br>
              <a:rPr lang="ru-RU" sz="2400" b="1" dirty="0"/>
            </a:br>
            <a:r>
              <a:rPr lang="ru-RU" sz="2400" b="1" dirty="0"/>
              <a:t>«Бизнес-коуч 1 </a:t>
            </a:r>
            <a:r>
              <a:rPr lang="mr-IN" sz="2400" b="1" dirty="0"/>
              <a:t>–</a:t>
            </a:r>
            <a:r>
              <a:rPr lang="ru-RU" sz="2400" b="1" dirty="0"/>
              <a:t> Бизнес-коуч 2 </a:t>
            </a:r>
            <a:r>
              <a:rPr lang="mr-IN" sz="2400" b="1" dirty="0"/>
              <a:t>–</a:t>
            </a:r>
            <a:r>
              <a:rPr lang="ru-RU" sz="2400" b="1" dirty="0"/>
              <a:t> Мастер Бизнес-коуч»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7563513"/>
              </p:ext>
            </p:extLst>
          </p:nvPr>
        </p:nvGraphicFramePr>
        <p:xfrm>
          <a:off x="194233" y="1734786"/>
          <a:ext cx="8755530" cy="492710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930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50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503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4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54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ru-RU" sz="120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ПРАКТИКА </a:t>
                      </a:r>
                      <a:r>
                        <a:rPr lang="ru-RU" sz="105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</a:t>
                      </a:r>
                      <a:r>
                        <a:rPr lang="ru-RU" sz="1050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накопл</a:t>
                      </a:r>
                      <a:r>
                        <a:rPr lang="ru-RU" sz="105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. итогом)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СУПЕРВИЗИИ </a:t>
                      </a:r>
                    </a:p>
                    <a:p>
                      <a:pPr algn="ctr"/>
                      <a:r>
                        <a:rPr lang="ru-RU" sz="105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</a:t>
                      </a:r>
                      <a:r>
                        <a:rPr lang="ru-RU" sz="1050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накопл.итогом</a:t>
                      </a:r>
                      <a:r>
                        <a:rPr lang="ru-RU" sz="105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ЛИЧНАЯ ПРОРАБОТКА </a:t>
                      </a:r>
                      <a:r>
                        <a:rPr lang="ru-RU" sz="1200" i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</a:t>
                      </a:r>
                      <a:r>
                        <a:rPr lang="ru-RU" sz="1200" i="0" baseline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накопл</a:t>
                      </a:r>
                      <a:r>
                        <a:rPr lang="ru-RU" sz="1200" i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. итогом)</a:t>
                      </a:r>
                      <a:endParaRPr lang="ru-RU" sz="120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Доп.</a:t>
                      </a:r>
                      <a:r>
                        <a:rPr lang="ru-RU" sz="1200" i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20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требования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4775"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БК1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Законченная</a:t>
                      </a:r>
                      <a:r>
                        <a:rPr lang="ru-RU" sz="10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МП «Психоанализ и бизнес-консультирование»</a:t>
                      </a:r>
                    </a:p>
                    <a:p>
                      <a:r>
                        <a:rPr lang="ru-RU" sz="1000" b="1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ИЛИ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ВО по психологии + 250 часов теоретической подготовки </a:t>
                      </a:r>
                      <a:r>
                        <a:rPr lang="ru-RU" sz="1000" b="1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ИЛИ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1й курс МП + 250 часов теоретической подготовки</a:t>
                      </a:r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50 сессий</a:t>
                      </a:r>
                      <a:r>
                        <a:rPr lang="ru-RU" sz="10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(из них минимум 30 оплачиваемых)</a:t>
                      </a:r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100 СВ </a:t>
                      </a:r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 качестве </a:t>
                      </a:r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наблюдателя</a:t>
                      </a:r>
                    </a:p>
                    <a:p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 СВ роли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супервизанта,</a:t>
                      </a:r>
                      <a:r>
                        <a:rPr lang="ru-RU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 ходе которых просупервизирована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работа 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психоаналитического 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коучинга </a:t>
                      </a:r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не </a:t>
                      </a:r>
                      <a:r>
                        <a:rPr lang="ru-RU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менее, </a:t>
                      </a:r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чем с 10 разными клиентами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 сессий </a:t>
                      </a:r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па коучинга</a:t>
                      </a:r>
                      <a:r>
                        <a:rPr 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(</a:t>
                      </a:r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у коуча БК2+),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па психотерапии или психоанализа (у па специалиста)</a:t>
                      </a:r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Письменная защита кейса (работа с клиентом в па коучинге)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1921"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БК2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БК1 +</a:t>
                      </a:r>
                      <a:r>
                        <a:rPr lang="ru-RU" sz="10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150 часов </a:t>
                      </a:r>
                      <a:r>
                        <a:rPr lang="ru-RU" sz="10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теоретической подготовки 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сверх обучения на МП, </a:t>
                      </a:r>
                    </a:p>
                    <a:p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из них не менее 50</a:t>
                      </a:r>
                      <a:r>
                        <a:rPr lang="en-US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% 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обучение 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психоаналитическому 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коучингу и бизнес-консультированию</a:t>
                      </a:r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150 сессий </a:t>
                      </a:r>
                      <a:r>
                        <a:rPr lang="ru-RU" sz="1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(оплачиваемых)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БК1 </a:t>
                      </a:r>
                      <a:r>
                        <a:rPr lang="en-US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+ </a:t>
                      </a:r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</a:t>
                      </a:r>
                      <a:r>
                        <a:rPr lang="en-US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часов супервизии в роли наблюдателя за рамками обучения на МП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БК1 +  25 часов супервизии в роли супервизанта за рамками обучения на МП</a:t>
                      </a:r>
                      <a:r>
                        <a:rPr lang="ru-RU" sz="1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в ходе которых просупервизирована</a:t>
                      </a:r>
                      <a:r>
                        <a:rPr lang="ru-RU" sz="10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работа 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психоаналитического</a:t>
                      </a:r>
                      <a:r>
                        <a:rPr lang="ru-RU" sz="10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0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коучинга </a:t>
                      </a:r>
                      <a:r>
                        <a:rPr lang="ru-RU" sz="1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не </a:t>
                      </a:r>
                      <a:r>
                        <a:rPr lang="ru-RU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менее, </a:t>
                      </a:r>
                      <a:r>
                        <a:rPr lang="ru-RU" sz="1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чем  с 10 разными </a:t>
                      </a:r>
                      <a:r>
                        <a:rPr lang="ru-RU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клиентами</a:t>
                      </a:r>
                      <a:endParaRPr lang="ru-RU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сессий</a:t>
                      </a:r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па коучинга,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па психотерапии или психоанализа</a:t>
                      </a:r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Письменная защита кейса (работа с клиентом в па коучинге)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0330"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БКМ</a:t>
                      </a:r>
                    </a:p>
                  </a:txBody>
                  <a:tcPr>
                    <a:solidFill>
                      <a:srgbClr val="FAC09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БК2 + 600 часов </a:t>
                      </a:r>
                      <a:r>
                        <a:rPr lang="ru-RU" sz="10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теоретической подготовки 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сверх обучения на МП, </a:t>
                      </a:r>
                    </a:p>
                    <a:p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из них не менее 50</a:t>
                      </a:r>
                      <a:r>
                        <a:rPr lang="en-US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% 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обучение 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психоаналитическому 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коучингу и бизнес-консультированию</a:t>
                      </a:r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AC09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750</a:t>
                      </a:r>
                      <a:r>
                        <a:rPr lang="ru-RU" sz="10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сессий </a:t>
                      </a:r>
                      <a:r>
                        <a:rPr lang="ru-RU" sz="10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(оплачиваемых)</a:t>
                      </a:r>
                      <a:endParaRPr lang="ru-RU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AC09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БК2 </a:t>
                      </a:r>
                      <a:r>
                        <a:rPr lang="en-US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+ </a:t>
                      </a:r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 часов супервизии в роли наблюдателя за рамками обучения на МП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БК2 +  50 часов супервизии в роли супервизанта за рамками обучения на МП, </a:t>
                      </a:r>
                      <a:r>
                        <a:rPr lang="ru-RU" sz="1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 ходе которых просупервизирована</a:t>
                      </a:r>
                      <a:r>
                        <a:rPr lang="ru-RU" sz="10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работа 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психоаналитического</a:t>
                      </a:r>
                      <a:r>
                        <a:rPr lang="ru-RU" sz="10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0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коучинга </a:t>
                      </a:r>
                      <a:r>
                        <a:rPr lang="ru-RU" sz="1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не менее </a:t>
                      </a:r>
                      <a:r>
                        <a:rPr lang="ru-RU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ru-RU" sz="1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чем </a:t>
                      </a:r>
                      <a:r>
                        <a:rPr lang="ru-RU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 10 </a:t>
                      </a:r>
                      <a:r>
                        <a:rPr lang="ru-RU" sz="1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разными </a:t>
                      </a:r>
                      <a:r>
                        <a:rPr lang="ru-RU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клиентами</a:t>
                      </a:r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AC09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100 сессий </a:t>
                      </a:r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па коучинга,</a:t>
                      </a:r>
                      <a:r>
                        <a:rPr lang="ru-RU" sz="10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па психотерапии или психоанализа</a:t>
                      </a:r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AC09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Письменная защита кейса (работа с клиентом в па коучинге)</a:t>
                      </a:r>
                    </a:p>
                    <a:p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Три рекомендации</a:t>
                      </a:r>
                    </a:p>
                    <a:p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Устная защита </a:t>
                      </a:r>
                    </a:p>
                  </a:txBody>
                  <a:tcPr>
                    <a:solidFill>
                      <a:srgbClr val="FAC09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645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5C1581-88AC-3D3F-7F1E-259E65BD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Письменная защита кейса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96E741-1283-367F-5C2C-0D1ACCA53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1735"/>
            <a:ext cx="8382000" cy="4647640"/>
          </a:xfrm>
        </p:spPr>
        <p:txBody>
          <a:bodyPr>
            <a:normAutofit/>
          </a:bodyPr>
          <a:lstStyle/>
          <a:p>
            <a:r>
              <a:rPr lang="ru-RU" sz="2000" dirty="0"/>
              <a:t>Принимаются к зачету кейсы </a:t>
            </a:r>
            <a:r>
              <a:rPr lang="ru-RU" sz="2000" b="1" dirty="0"/>
              <a:t>оплачиваемого психоаналитического коучинга</a:t>
            </a:r>
            <a:r>
              <a:rPr lang="ru-RU" sz="2000" dirty="0"/>
              <a:t> (в рамках частной практики или корпоративных проектов)</a:t>
            </a:r>
          </a:p>
          <a:p>
            <a:r>
              <a:rPr lang="ru-RU" sz="2000" dirty="0"/>
              <a:t>Кейс должен быть заполнен в строгом соответствиями с документом «Требования к кейсу»</a:t>
            </a:r>
          </a:p>
          <a:p>
            <a:r>
              <a:rPr lang="ru-RU" sz="2000" dirty="0"/>
              <a:t>Критерии оценки кейса сертификационным комитетом:</a:t>
            </a:r>
          </a:p>
          <a:p>
            <a:pPr lvl="1"/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 коучинг, кейсы ПА терапии к зачету НЕ принимаются: запрос связан с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профессиональной 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тематикой, работа должна быть связана с запросом, выводы по результатам связаны с запросом</a:t>
            </a:r>
          </a:p>
          <a:p>
            <a:pPr lvl="1"/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Кейс соответствует формальным требованиям (по разделам и объему этих разделов соответственно Требованиям к кейсу)</a:t>
            </a:r>
          </a:p>
          <a:p>
            <a:pPr lvl="1"/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Описание демонстрирует работу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с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бизнес- и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психоаналитическим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контекстом в ходе сессий и отслеживается влияние работы на запрос клиента</a:t>
            </a:r>
          </a:p>
          <a:p>
            <a:pPr lvl="1"/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В описании представлена рефлексия коуча о позиции/роли коуча, влияния кейса на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профессиональную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идентичность/опыт коуча</a:t>
            </a:r>
          </a:p>
        </p:txBody>
      </p:sp>
    </p:spTree>
    <p:extLst>
      <p:ext uri="{BB962C8B-B14F-4D97-AF65-F5344CB8AC3E}">
        <p14:creationId xmlns:p14="http://schemas.microsoft.com/office/powerpoint/2010/main" xmlns="" val="25731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070982-B65D-730D-00E4-F8DC83BF0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Состав сертификационного комитета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4F7199-F737-FCB0-E94E-BFDD0FFC8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0924"/>
            <a:ext cx="8229600" cy="434442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Елена Медведева (также в роли координатора)</a:t>
            </a:r>
          </a:p>
          <a:p>
            <a:r>
              <a:rPr lang="ru-RU" dirty="0"/>
              <a:t>Екатерина Джабар-Заде</a:t>
            </a:r>
          </a:p>
          <a:p>
            <a:r>
              <a:rPr lang="ru-RU" dirty="0"/>
              <a:t>Наталья </a:t>
            </a:r>
            <a:r>
              <a:rPr lang="ru-RU" dirty="0" err="1"/>
              <a:t>Лужанская</a:t>
            </a:r>
            <a:endParaRPr lang="ru-RU" dirty="0"/>
          </a:p>
          <a:p>
            <a:r>
              <a:rPr lang="ru-RU" dirty="0"/>
              <a:t>Анна Райхе</a:t>
            </a:r>
          </a:p>
          <a:p>
            <a:r>
              <a:rPr lang="ru-RU" dirty="0"/>
              <a:t>Карина Петросова</a:t>
            </a:r>
          </a:p>
          <a:p>
            <a:r>
              <a:rPr lang="ru-RU" dirty="0"/>
              <a:t>Ирина </a:t>
            </a:r>
            <a:r>
              <a:rPr lang="ru-RU" dirty="0" err="1"/>
              <a:t>Суспицина</a:t>
            </a:r>
            <a:endParaRPr lang="ru-RU" dirty="0"/>
          </a:p>
          <a:p>
            <a:r>
              <a:rPr lang="ru-RU" dirty="0"/>
              <a:t>Оксана </a:t>
            </a:r>
            <a:r>
              <a:rPr lang="ru-RU" dirty="0" err="1"/>
              <a:t>Хилинская</a:t>
            </a:r>
            <a:endParaRPr lang="ru-RU" dirty="0"/>
          </a:p>
          <a:p>
            <a:r>
              <a:rPr lang="ru-RU" dirty="0"/>
              <a:t>Екатерина Шаповалова</a:t>
            </a:r>
          </a:p>
        </p:txBody>
      </p:sp>
    </p:spTree>
    <p:extLst>
      <p:ext uri="{BB962C8B-B14F-4D97-AF65-F5344CB8AC3E}">
        <p14:creationId xmlns:p14="http://schemas.microsoft.com/office/powerpoint/2010/main" xmlns="" val="208654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52E18A-0B49-CCB8-C7AA-A4511E4C4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У кого брать собственные сессии?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8E2DFEB-A2D7-4815-74AC-67EF7330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3176"/>
            <a:ext cx="3487783" cy="43444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ПА КОУЧИНГ:</a:t>
            </a:r>
          </a:p>
          <a:p>
            <a:pPr marL="0" indent="0">
              <a:buNone/>
            </a:pPr>
            <a:r>
              <a:rPr lang="ru-RU" b="1" dirty="0"/>
              <a:t>КОУЧИ БК2 и выше</a:t>
            </a:r>
          </a:p>
          <a:p>
            <a:r>
              <a:rPr lang="ru-RU" dirty="0"/>
              <a:t>Екатерина Голубкина</a:t>
            </a:r>
          </a:p>
          <a:p>
            <a:r>
              <a:rPr lang="ru-RU" dirty="0"/>
              <a:t>Екатерина Джабар-Заде</a:t>
            </a:r>
          </a:p>
          <a:p>
            <a:r>
              <a:rPr lang="ru-RU" dirty="0"/>
              <a:t>Юлия Дороднова</a:t>
            </a:r>
          </a:p>
          <a:p>
            <a:r>
              <a:rPr lang="ru-RU" dirty="0"/>
              <a:t>Ирена Изотова</a:t>
            </a:r>
          </a:p>
          <a:p>
            <a:r>
              <a:rPr lang="ru-RU" dirty="0"/>
              <a:t>Анна Кан</a:t>
            </a:r>
          </a:p>
          <a:p>
            <a:r>
              <a:rPr lang="ru-RU" dirty="0"/>
              <a:t>Ольга Куликова</a:t>
            </a:r>
          </a:p>
          <a:p>
            <a:r>
              <a:rPr lang="ru-RU" dirty="0"/>
              <a:t>Ася Лейкина</a:t>
            </a:r>
          </a:p>
          <a:p>
            <a:r>
              <a:rPr lang="ru-RU" dirty="0"/>
              <a:t>Наталья </a:t>
            </a:r>
            <a:r>
              <a:rPr lang="ru-RU" dirty="0" err="1"/>
              <a:t>Лужанская</a:t>
            </a:r>
            <a:endParaRPr lang="ru-RU" dirty="0"/>
          </a:p>
          <a:p>
            <a:r>
              <a:rPr lang="ru-RU" dirty="0"/>
              <a:t>Екатерина </a:t>
            </a:r>
            <a:r>
              <a:rPr lang="ru-RU" dirty="0" err="1"/>
              <a:t>Олесова</a:t>
            </a:r>
            <a:endParaRPr lang="ru-RU" dirty="0"/>
          </a:p>
          <a:p>
            <a:r>
              <a:rPr lang="ru-RU" dirty="0"/>
              <a:t>Ирина </a:t>
            </a:r>
            <a:r>
              <a:rPr lang="ru-RU" dirty="0" err="1"/>
              <a:t>Суспицина</a:t>
            </a:r>
            <a:endParaRPr lang="ru-RU" dirty="0"/>
          </a:p>
          <a:p>
            <a:r>
              <a:rPr lang="ru-RU" dirty="0"/>
              <a:t>Екатерина Шаповалова</a:t>
            </a:r>
          </a:p>
          <a:p>
            <a:r>
              <a:rPr lang="ru-RU" dirty="0"/>
              <a:t>Анна </a:t>
            </a:r>
            <a:r>
              <a:rPr lang="ru-RU" dirty="0" err="1"/>
              <a:t>Цяпало</a:t>
            </a:r>
            <a:endParaRPr lang="en-US" dirty="0"/>
          </a:p>
          <a:p>
            <a:r>
              <a:rPr lang="ru-RU" dirty="0"/>
              <a:t>Елена Салихова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1F7EE94C-32E8-BCE4-A899-F97EF4B1869A}"/>
              </a:ext>
            </a:extLst>
          </p:cNvPr>
          <p:cNvSpPr txBox="1">
            <a:spLocks/>
          </p:cNvSpPr>
          <p:nvPr/>
        </p:nvSpPr>
        <p:spPr>
          <a:xfrm>
            <a:off x="3944983" y="1873176"/>
            <a:ext cx="4532811" cy="4344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000" b="1" dirty="0"/>
              <a:t>ПА ПСИХОТЕРАПИЯ И ПСИХОАНАЛИЗ: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Либо психоаналитики-члены и кандидаты </a:t>
            </a:r>
            <a:r>
              <a:rPr lang="en-US" sz="2000" dirty="0"/>
              <a:t>IPA, NLS, WAP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ru-RU" sz="2000" dirty="0"/>
              <a:t>Либо психоаналитические психотерапевты с подтвержденным па образованием и опытом личного психоанализа (из открытых источников, личных страниц</a:t>
            </a:r>
            <a:r>
              <a:rPr lang="ru-RU" sz="2000"/>
              <a:t>, резюме)</a:t>
            </a:r>
            <a:endParaRPr lang="en-US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923074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3770</TotalTime>
  <Words>514</Words>
  <Application>Microsoft Office PowerPoint</Application>
  <PresentationFormat>Экран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Сертификационные требования  «Бизнес-коуч 1 – Бизнес-коуч 2 – Мастер Бизнес-коуч»</vt:lpstr>
      <vt:lpstr>Письменная защита кейса</vt:lpstr>
      <vt:lpstr>Состав сертификационного комитета</vt:lpstr>
      <vt:lpstr>У кого брать собственные сессии?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Шаповалова</dc:creator>
  <cp:lastModifiedBy>Елена</cp:lastModifiedBy>
  <cp:revision>92</cp:revision>
  <dcterms:created xsi:type="dcterms:W3CDTF">2018-08-28T14:59:16Z</dcterms:created>
  <dcterms:modified xsi:type="dcterms:W3CDTF">2024-02-13T11:35:16Z</dcterms:modified>
</cp:coreProperties>
</file>